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venir" charset="1" panose="020B0503020203020204"/>
      <p:regular r:id="rId12"/>
    </p:embeddedFont>
    <p:embeddedFont>
      <p:font typeface="Avenir Bold" charset="1" panose="020B0703020203020204"/>
      <p:regular r:id="rId13"/>
    </p:embeddedFont>
    <p:embeddedFont>
      <p:font typeface="Avenir Italics" charset="1" panose="020B0503020203090204"/>
      <p:regular r:id="rId14"/>
    </p:embeddedFont>
    <p:embeddedFont>
      <p:font typeface="Avenir Bold Italics" charset="1" panose="020B0703020203090204"/>
      <p:regular r:id="rId15"/>
    </p:embeddedFont>
    <p:embeddedFont>
      <p:font typeface="Avenir Light" charset="1" panose="020B0402020203020204"/>
      <p:regular r:id="rId16"/>
    </p:embeddedFont>
    <p:embeddedFont>
      <p:font typeface="Avenir Light Italics" charset="1" panose="020B0402020203090204"/>
      <p:regular r:id="rId17"/>
    </p:embeddedFont>
    <p:embeddedFont>
      <p:font typeface="Avenir Medium" charset="1" panose="020B0603020203020204"/>
      <p:regular r:id="rId18"/>
    </p:embeddedFont>
    <p:embeddedFont>
      <p:font typeface="Avenir Medium Italics" charset="1" panose="020B0603020203090204"/>
      <p:regular r:id="rId19"/>
    </p:embeddedFont>
    <p:embeddedFont>
      <p:font typeface="Avenir Ultra-Bold" charset="1" panose="020B0803020203020204"/>
      <p:regular r:id="rId20"/>
    </p:embeddedFont>
    <p:embeddedFont>
      <p:font typeface="Avenir Ultra-Bold Italics" charset="1" panose="020B0803020203090204"/>
      <p:regular r:id="rId21"/>
    </p:embeddedFont>
    <p:embeddedFont>
      <p:font typeface="Inter" charset="1" panose="020B0502030000000004"/>
      <p:regular r:id="rId22"/>
    </p:embeddedFont>
    <p:embeddedFont>
      <p:font typeface="Inter Bold" charset="1" panose="020B0802030000000004"/>
      <p:regular r:id="rId23"/>
    </p:embeddedFont>
    <p:embeddedFont>
      <p:font typeface="Inter Italics" charset="1" panose="020B0502030000000004"/>
      <p:regular r:id="rId24"/>
    </p:embeddedFont>
    <p:embeddedFont>
      <p:font typeface="Inter Bold Italics" charset="1" panose="020B0802030000000004"/>
      <p:regular r:id="rId25"/>
    </p:embeddedFont>
    <p:embeddedFont>
      <p:font typeface="Inter Thin" charset="1" panose="020B0A02050000000004"/>
      <p:regular r:id="rId26"/>
    </p:embeddedFont>
    <p:embeddedFont>
      <p:font typeface="Inter Thin Italics" charset="1" panose="020B0A02050000000004"/>
      <p:regular r:id="rId27"/>
    </p:embeddedFont>
    <p:embeddedFont>
      <p:font typeface="Inter Extra-Light" charset="1" panose="02000503000000020004"/>
      <p:regular r:id="rId28"/>
    </p:embeddedFont>
    <p:embeddedFont>
      <p:font typeface="Inter Light" charset="1" panose="02000503000000020004"/>
      <p:regular r:id="rId29"/>
    </p:embeddedFont>
    <p:embeddedFont>
      <p:font typeface="Inter Medium" charset="1" panose="02000503000000020004"/>
      <p:regular r:id="rId30"/>
    </p:embeddedFont>
    <p:embeddedFont>
      <p:font typeface="Inter Semi-Bold" charset="1" panose="02000503000000020004"/>
      <p:regular r:id="rId31"/>
    </p:embeddedFont>
    <p:embeddedFont>
      <p:font typeface="Inter Ultra-Bold" charset="1" panose="02000503000000020004"/>
      <p:regular r:id="rId32"/>
    </p:embeddedFont>
    <p:embeddedFont>
      <p:font typeface="Inter Heavy" charset="1" panose="02000503000000020004"/>
      <p:regular r:id="rId33"/>
    </p:embeddedFont>
    <p:embeddedFont>
      <p:font typeface="Muli" charset="1" panose="00000500000000000000"/>
      <p:regular r:id="rId34"/>
    </p:embeddedFont>
    <p:embeddedFont>
      <p:font typeface="Muli Bold" charset="1" panose="00000800000000000000"/>
      <p:regular r:id="rId35"/>
    </p:embeddedFont>
    <p:embeddedFont>
      <p:font typeface="Muli Italics" charset="1" panose="00000500000000000000"/>
      <p:regular r:id="rId36"/>
    </p:embeddedFont>
    <p:embeddedFont>
      <p:font typeface="Muli Bold Italics" charset="1" panose="00000800000000000000"/>
      <p:regular r:id="rId37"/>
    </p:embeddedFont>
    <p:embeddedFont>
      <p:font typeface="Muli Extra-Light" charset="1" panose="00000300000000000000"/>
      <p:regular r:id="rId38"/>
    </p:embeddedFont>
    <p:embeddedFont>
      <p:font typeface="Muli Extra-Light Italics" charset="1" panose="00000300000000000000"/>
      <p:regular r:id="rId39"/>
    </p:embeddedFont>
    <p:embeddedFont>
      <p:font typeface="Muli Light" charset="1" panose="00000400000000000000"/>
      <p:regular r:id="rId40"/>
    </p:embeddedFont>
    <p:embeddedFont>
      <p:font typeface="Muli Light Italics" charset="1" panose="00000400000000000000"/>
      <p:regular r:id="rId41"/>
    </p:embeddedFont>
    <p:embeddedFont>
      <p:font typeface="Muli Semi-Bold" charset="1" panose="00000700000000000000"/>
      <p:regular r:id="rId42"/>
    </p:embeddedFont>
    <p:embeddedFont>
      <p:font typeface="Muli Semi-Bold Italics" charset="1" panose="00000700000000000000"/>
      <p:regular r:id="rId43"/>
    </p:embeddedFont>
    <p:embeddedFont>
      <p:font typeface="Muli Ultra-Bold" charset="1" panose="00000900000000000000"/>
      <p:regular r:id="rId44"/>
    </p:embeddedFont>
    <p:embeddedFont>
      <p:font typeface="Muli Ultra-Bold Italics" charset="1" panose="00000900000000000000"/>
      <p:regular r:id="rId45"/>
    </p:embeddedFont>
    <p:embeddedFont>
      <p:font typeface="Muli Heavy" charset="1" panose="00000A00000000000000"/>
      <p:regular r:id="rId46"/>
    </p:embeddedFont>
    <p:embeddedFont>
      <p:font typeface="Muli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grpSp>
        <p:nvGrpSpPr>
          <p:cNvPr name="Group 2" id="2"/>
          <p:cNvGrpSpPr/>
          <p:nvPr/>
        </p:nvGrpSpPr>
        <p:grpSpPr>
          <a:xfrm rot="0">
            <a:off x="16580031" y="9351544"/>
            <a:ext cx="740300" cy="70556"/>
            <a:chOff x="0" y="0"/>
            <a:chExt cx="987066" cy="94074"/>
          </a:xfrm>
        </p:grpSpPr>
        <p:grpSp>
          <p:nvGrpSpPr>
            <p:cNvPr name="Group 3" id="3"/>
            <p:cNvGrpSpPr/>
            <p:nvPr/>
          </p:nvGrpSpPr>
          <p:grpSpPr>
            <a:xfrm rot="0">
              <a:off x="0" y="0"/>
              <a:ext cx="94074" cy="9407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5" id="5"/>
            <p:cNvGrpSpPr/>
            <p:nvPr/>
          </p:nvGrpSpPr>
          <p:grpSpPr>
            <a:xfrm rot="0">
              <a:off x="225778" y="0"/>
              <a:ext cx="94074" cy="9407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447638" y="0"/>
              <a:ext cx="94074" cy="9407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p:nvPr/>
          </p:nvGrpSpPr>
          <p:grpSpPr>
            <a:xfrm rot="0">
              <a:off x="670311" y="0"/>
              <a:ext cx="94074" cy="9407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p:nvPr/>
          </p:nvGrpSpPr>
          <p:grpSpPr>
            <a:xfrm rot="0">
              <a:off x="892992" y="0"/>
              <a:ext cx="94074" cy="9407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name="Freeform 13" id="13"/>
          <p:cNvSpPr/>
          <p:nvPr/>
        </p:nvSpPr>
        <p:spPr>
          <a:xfrm flipH="false" flipV="false" rot="0">
            <a:off x="0" y="0"/>
            <a:ext cx="16285488" cy="10287000"/>
          </a:xfrm>
          <a:custGeom>
            <a:avLst/>
            <a:gdLst/>
            <a:ahLst/>
            <a:cxnLst/>
            <a:rect r="r" b="b" t="t" l="l"/>
            <a:pathLst>
              <a:path h="10287000" w="16285488">
                <a:moveTo>
                  <a:pt x="0" y="0"/>
                </a:moveTo>
                <a:lnTo>
                  <a:pt x="16285488" y="0"/>
                </a:lnTo>
                <a:lnTo>
                  <a:pt x="16285488" y="10287000"/>
                </a:lnTo>
                <a:lnTo>
                  <a:pt x="0" y="10287000"/>
                </a:lnTo>
                <a:lnTo>
                  <a:pt x="0" y="0"/>
                </a:lnTo>
                <a:close/>
              </a:path>
            </a:pathLst>
          </a:custGeom>
          <a:blipFill>
            <a:blip r:embed="rId2"/>
            <a:stretch>
              <a:fillRect l="0" t="-32" r="0" b="-32"/>
            </a:stretch>
          </a:blipFill>
        </p:spPr>
      </p:sp>
      <p:sp>
        <p:nvSpPr>
          <p:cNvPr name="TextBox 14" id="14"/>
          <p:cNvSpPr txBox="true"/>
          <p:nvPr/>
        </p:nvSpPr>
        <p:spPr>
          <a:xfrm rot="-5400000">
            <a:off x="14220311" y="4992873"/>
            <a:ext cx="5904119" cy="448310"/>
          </a:xfrm>
          <a:prstGeom prst="rect">
            <a:avLst/>
          </a:prstGeom>
        </p:spPr>
        <p:txBody>
          <a:bodyPr anchor="t" rtlCol="false" tIns="0" lIns="0" bIns="0" rIns="0">
            <a:spAutoFit/>
          </a:bodyPr>
          <a:lstStyle/>
          <a:p>
            <a:pPr algn="ctr">
              <a:lnSpc>
                <a:spcPts val="3639"/>
              </a:lnSpc>
            </a:pPr>
            <a:r>
              <a:rPr lang="en-US" sz="2599" spc="982">
                <a:solidFill>
                  <a:srgbClr val="5E5E5E"/>
                </a:solidFill>
                <a:latin typeface="Bebas Neue"/>
              </a:rPr>
              <a:t>2024</a:t>
            </a:r>
          </a:p>
        </p:txBody>
      </p:sp>
      <p:sp>
        <p:nvSpPr>
          <p:cNvPr name="TextBox 15" id="15"/>
          <p:cNvSpPr txBox="true"/>
          <p:nvPr/>
        </p:nvSpPr>
        <p:spPr>
          <a:xfrm rot="0">
            <a:off x="5338045" y="2814728"/>
            <a:ext cx="7469080" cy="3371210"/>
          </a:xfrm>
          <a:prstGeom prst="rect">
            <a:avLst/>
          </a:prstGeom>
        </p:spPr>
        <p:txBody>
          <a:bodyPr anchor="t" rtlCol="false" tIns="0" lIns="0" bIns="0" rIns="0">
            <a:spAutoFit/>
          </a:bodyPr>
          <a:lstStyle/>
          <a:p>
            <a:pPr algn="ctr">
              <a:lnSpc>
                <a:spcPts val="8960"/>
              </a:lnSpc>
            </a:pPr>
            <a:r>
              <a:rPr lang="en-US" sz="6400" spc="972">
                <a:solidFill>
                  <a:srgbClr val="FFFFFF"/>
                </a:solidFill>
                <a:latin typeface="Inter Bold"/>
              </a:rPr>
              <a:t>CUSTOMER CHURN PREDICTION</a:t>
            </a:r>
          </a:p>
        </p:txBody>
      </p:sp>
      <p:sp>
        <p:nvSpPr>
          <p:cNvPr name="TextBox 16" id="16"/>
          <p:cNvSpPr txBox="true"/>
          <p:nvPr/>
        </p:nvSpPr>
        <p:spPr>
          <a:xfrm rot="0">
            <a:off x="5338045" y="8962289"/>
            <a:ext cx="7611910" cy="398780"/>
          </a:xfrm>
          <a:prstGeom prst="rect">
            <a:avLst/>
          </a:prstGeom>
        </p:spPr>
        <p:txBody>
          <a:bodyPr anchor="t" rtlCol="false" tIns="0" lIns="0" bIns="0" rIns="0">
            <a:spAutoFit/>
          </a:bodyPr>
          <a:lstStyle/>
          <a:p>
            <a:pPr algn="ctr">
              <a:lnSpc>
                <a:spcPts val="3219"/>
              </a:lnSpc>
            </a:pPr>
            <a:r>
              <a:rPr lang="en-US" sz="2299" spc="459">
                <a:solidFill>
                  <a:srgbClr val="FFFFFF"/>
                </a:solidFill>
                <a:latin typeface="Bebas Neue"/>
              </a:rPr>
              <a:t>VIVEK RAY</a:t>
            </a:r>
          </a:p>
        </p:txBody>
      </p:sp>
      <p:sp>
        <p:nvSpPr>
          <p:cNvPr name="TextBox 17" id="17"/>
          <p:cNvSpPr txBox="true"/>
          <p:nvPr/>
        </p:nvSpPr>
        <p:spPr>
          <a:xfrm rot="0">
            <a:off x="-933026" y="348540"/>
            <a:ext cx="7611910" cy="398780"/>
          </a:xfrm>
          <a:prstGeom prst="rect">
            <a:avLst/>
          </a:prstGeom>
        </p:spPr>
        <p:txBody>
          <a:bodyPr anchor="t" rtlCol="false" tIns="0" lIns="0" bIns="0" rIns="0">
            <a:spAutoFit/>
          </a:bodyPr>
          <a:lstStyle/>
          <a:p>
            <a:pPr algn="ctr">
              <a:lnSpc>
                <a:spcPts val="3219"/>
              </a:lnSpc>
            </a:pPr>
            <a:r>
              <a:rPr lang="en-US" sz="2299" spc="459">
                <a:solidFill>
                  <a:srgbClr val="FFFFFF"/>
                </a:solidFill>
                <a:latin typeface="Bebas Neue"/>
              </a:rPr>
              <a:t>MENTORNESS INTERNSHIP PROGRAM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6149373" y="0"/>
            <a:ext cx="12138627" cy="10287000"/>
          </a:xfrm>
          <a:custGeom>
            <a:avLst/>
            <a:gdLst/>
            <a:ahLst/>
            <a:cxnLst/>
            <a:rect r="r" b="b" t="t" l="l"/>
            <a:pathLst>
              <a:path h="10287000" w="12138627">
                <a:moveTo>
                  <a:pt x="0" y="0"/>
                </a:moveTo>
                <a:lnTo>
                  <a:pt x="12138627" y="0"/>
                </a:lnTo>
                <a:lnTo>
                  <a:pt x="12138627" y="10287000"/>
                </a:lnTo>
                <a:lnTo>
                  <a:pt x="0" y="10287000"/>
                </a:lnTo>
                <a:lnTo>
                  <a:pt x="0" y="0"/>
                </a:lnTo>
                <a:close/>
              </a:path>
            </a:pathLst>
          </a:custGeom>
          <a:blipFill>
            <a:blip r:embed="rId2"/>
            <a:stretch>
              <a:fillRect l="0" t="-887" r="0" b="-887"/>
            </a:stretch>
          </a:blipFill>
        </p:spPr>
      </p:sp>
      <p:sp>
        <p:nvSpPr>
          <p:cNvPr name="AutoShape 3" id="3"/>
          <p:cNvSpPr/>
          <p:nvPr/>
        </p:nvSpPr>
        <p:spPr>
          <a:xfrm rot="-5400000">
            <a:off x="7317956" y="2009010"/>
            <a:ext cx="938074" cy="0"/>
          </a:xfrm>
          <a:prstGeom prst="line">
            <a:avLst/>
          </a:prstGeom>
          <a:ln cap="flat" w="28575">
            <a:solidFill>
              <a:srgbClr val="F27100"/>
            </a:solidFill>
            <a:prstDash val="solid"/>
            <a:headEnd type="none" len="sm" w="sm"/>
            <a:tailEnd type="none" len="sm" w="sm"/>
          </a:ln>
        </p:spPr>
      </p:sp>
      <p:sp>
        <p:nvSpPr>
          <p:cNvPr name="AutoShape 4" id="4"/>
          <p:cNvSpPr/>
          <p:nvPr/>
        </p:nvSpPr>
        <p:spPr>
          <a:xfrm rot="-5400000">
            <a:off x="12821306" y="2009010"/>
            <a:ext cx="938074" cy="0"/>
          </a:xfrm>
          <a:prstGeom prst="line">
            <a:avLst/>
          </a:prstGeom>
          <a:ln cap="flat" w="28575">
            <a:solidFill>
              <a:srgbClr val="F27100"/>
            </a:solidFill>
            <a:prstDash val="solid"/>
            <a:headEnd type="none" len="sm" w="sm"/>
            <a:tailEnd type="none" len="sm" w="sm"/>
          </a:ln>
        </p:spPr>
      </p:sp>
      <p:sp>
        <p:nvSpPr>
          <p:cNvPr name="AutoShape 5" id="5"/>
          <p:cNvSpPr/>
          <p:nvPr/>
        </p:nvSpPr>
        <p:spPr>
          <a:xfrm flipV="true">
            <a:off x="13304630" y="6419451"/>
            <a:ext cx="0" cy="938074"/>
          </a:xfrm>
          <a:prstGeom prst="line">
            <a:avLst/>
          </a:prstGeom>
          <a:ln cap="flat" w="28575">
            <a:solidFill>
              <a:srgbClr val="F27100"/>
            </a:solidFill>
            <a:prstDash val="solid"/>
            <a:headEnd type="none" len="sm" w="sm"/>
            <a:tailEnd type="none" len="sm" w="sm"/>
          </a:ln>
        </p:spPr>
      </p:sp>
      <p:sp>
        <p:nvSpPr>
          <p:cNvPr name="AutoShape 6" id="6"/>
          <p:cNvSpPr/>
          <p:nvPr/>
        </p:nvSpPr>
        <p:spPr>
          <a:xfrm flipV="true">
            <a:off x="7786993" y="6206528"/>
            <a:ext cx="0" cy="1467066"/>
          </a:xfrm>
          <a:prstGeom prst="line">
            <a:avLst/>
          </a:prstGeom>
          <a:ln cap="flat" w="28575">
            <a:solidFill>
              <a:srgbClr val="F27100"/>
            </a:solidFill>
            <a:prstDash val="solid"/>
            <a:headEnd type="none" len="sm" w="sm"/>
            <a:tailEnd type="none" len="sm" w="sm"/>
          </a:ln>
        </p:spPr>
      </p:sp>
      <p:sp>
        <p:nvSpPr>
          <p:cNvPr name="TextBox 7" id="7"/>
          <p:cNvSpPr txBox="true"/>
          <p:nvPr/>
        </p:nvSpPr>
        <p:spPr>
          <a:xfrm rot="0">
            <a:off x="1028700" y="1148801"/>
            <a:ext cx="4791909" cy="1652143"/>
          </a:xfrm>
          <a:prstGeom prst="rect">
            <a:avLst/>
          </a:prstGeom>
        </p:spPr>
        <p:txBody>
          <a:bodyPr anchor="t" rtlCol="false" tIns="0" lIns="0" bIns="0" rIns="0">
            <a:spAutoFit/>
          </a:bodyPr>
          <a:lstStyle/>
          <a:p>
            <a:pPr>
              <a:lnSpc>
                <a:spcPts val="6656"/>
              </a:lnSpc>
            </a:pPr>
            <a:r>
              <a:rPr lang="en-US" sz="5200" spc="556">
                <a:solidFill>
                  <a:srgbClr val="FFFFFF"/>
                </a:solidFill>
                <a:latin typeface="Muli Heavy"/>
              </a:rPr>
              <a:t>TABLE OF</a:t>
            </a:r>
          </a:p>
          <a:p>
            <a:pPr>
              <a:lnSpc>
                <a:spcPts val="6656"/>
              </a:lnSpc>
            </a:pPr>
            <a:r>
              <a:rPr lang="en-US" sz="5200" spc="556">
                <a:solidFill>
                  <a:srgbClr val="FFFFFF"/>
                </a:solidFill>
                <a:latin typeface="Muli Heavy"/>
              </a:rPr>
              <a:t>CONTENTS</a:t>
            </a:r>
          </a:p>
        </p:txBody>
      </p:sp>
      <p:sp>
        <p:nvSpPr>
          <p:cNvPr name="TextBox 8" id="8"/>
          <p:cNvSpPr txBox="true"/>
          <p:nvPr/>
        </p:nvSpPr>
        <p:spPr>
          <a:xfrm rot="0">
            <a:off x="6589491" y="1612225"/>
            <a:ext cx="775500" cy="880110"/>
          </a:xfrm>
          <a:prstGeom prst="rect">
            <a:avLst/>
          </a:prstGeom>
        </p:spPr>
        <p:txBody>
          <a:bodyPr anchor="t" rtlCol="false" tIns="0" lIns="0" bIns="0" rIns="0">
            <a:spAutoFit/>
          </a:bodyPr>
          <a:lstStyle/>
          <a:p>
            <a:pPr algn="r">
              <a:lnSpc>
                <a:spcPts val="7140"/>
              </a:lnSpc>
            </a:pPr>
            <a:r>
              <a:rPr lang="en-US" sz="5100" spc="632">
                <a:solidFill>
                  <a:srgbClr val="FFFFFF"/>
                </a:solidFill>
                <a:latin typeface="Bebas Neue"/>
              </a:rPr>
              <a:t>01</a:t>
            </a:r>
          </a:p>
        </p:txBody>
      </p:sp>
      <p:sp>
        <p:nvSpPr>
          <p:cNvPr name="TextBox 9" id="9"/>
          <p:cNvSpPr txBox="true"/>
          <p:nvPr/>
        </p:nvSpPr>
        <p:spPr>
          <a:xfrm rot="0">
            <a:off x="8209309" y="1676676"/>
            <a:ext cx="3513003" cy="622935"/>
          </a:xfrm>
          <a:prstGeom prst="rect">
            <a:avLst/>
          </a:prstGeom>
        </p:spPr>
        <p:txBody>
          <a:bodyPr anchor="t" rtlCol="false" tIns="0" lIns="0" bIns="0" rIns="0">
            <a:spAutoFit/>
          </a:bodyPr>
          <a:lstStyle/>
          <a:p>
            <a:pPr>
              <a:lnSpc>
                <a:spcPts val="5040"/>
              </a:lnSpc>
            </a:pPr>
            <a:r>
              <a:rPr lang="en-US" sz="3600" spc="118">
                <a:solidFill>
                  <a:srgbClr val="FFFFFF"/>
                </a:solidFill>
                <a:latin typeface="Inter"/>
              </a:rPr>
              <a:t>Introduction</a:t>
            </a:r>
          </a:p>
        </p:txBody>
      </p:sp>
      <p:sp>
        <p:nvSpPr>
          <p:cNvPr name="TextBox 10" id="10"/>
          <p:cNvSpPr txBox="true"/>
          <p:nvPr/>
        </p:nvSpPr>
        <p:spPr>
          <a:xfrm rot="0">
            <a:off x="8209309" y="6271406"/>
            <a:ext cx="3683037" cy="1261110"/>
          </a:xfrm>
          <a:prstGeom prst="rect">
            <a:avLst/>
          </a:prstGeom>
        </p:spPr>
        <p:txBody>
          <a:bodyPr anchor="t" rtlCol="false" tIns="0" lIns="0" bIns="0" rIns="0">
            <a:spAutoFit/>
          </a:bodyPr>
          <a:lstStyle/>
          <a:p>
            <a:pPr>
              <a:lnSpc>
                <a:spcPts val="5040"/>
              </a:lnSpc>
            </a:pPr>
            <a:r>
              <a:rPr lang="en-US" sz="3600" spc="118">
                <a:solidFill>
                  <a:srgbClr val="FFFFFF"/>
                </a:solidFill>
                <a:latin typeface="Inter"/>
              </a:rPr>
              <a:t>Problem Statement</a:t>
            </a:r>
          </a:p>
        </p:txBody>
      </p:sp>
      <p:sp>
        <p:nvSpPr>
          <p:cNvPr name="TextBox 11" id="11"/>
          <p:cNvSpPr txBox="true"/>
          <p:nvPr/>
        </p:nvSpPr>
        <p:spPr>
          <a:xfrm rot="0">
            <a:off x="13666888" y="6467076"/>
            <a:ext cx="3592412" cy="622935"/>
          </a:xfrm>
          <a:prstGeom prst="rect">
            <a:avLst/>
          </a:prstGeom>
        </p:spPr>
        <p:txBody>
          <a:bodyPr anchor="t" rtlCol="false" tIns="0" lIns="0" bIns="0" rIns="0">
            <a:spAutoFit/>
          </a:bodyPr>
          <a:lstStyle/>
          <a:p>
            <a:pPr>
              <a:lnSpc>
                <a:spcPts val="5040"/>
              </a:lnSpc>
            </a:pPr>
            <a:r>
              <a:rPr lang="en-US" sz="3600" spc="118">
                <a:solidFill>
                  <a:srgbClr val="FFFFFF"/>
                </a:solidFill>
                <a:latin typeface="Inter"/>
              </a:rPr>
              <a:t>Conclusion</a:t>
            </a:r>
          </a:p>
        </p:txBody>
      </p:sp>
      <p:sp>
        <p:nvSpPr>
          <p:cNvPr name="TextBox 12" id="12"/>
          <p:cNvSpPr txBox="true"/>
          <p:nvPr/>
        </p:nvSpPr>
        <p:spPr>
          <a:xfrm rot="0">
            <a:off x="13666888" y="1676676"/>
            <a:ext cx="4002126" cy="622935"/>
          </a:xfrm>
          <a:prstGeom prst="rect">
            <a:avLst/>
          </a:prstGeom>
        </p:spPr>
        <p:txBody>
          <a:bodyPr anchor="t" rtlCol="false" tIns="0" lIns="0" bIns="0" rIns="0">
            <a:spAutoFit/>
          </a:bodyPr>
          <a:lstStyle/>
          <a:p>
            <a:pPr>
              <a:lnSpc>
                <a:spcPts val="5040"/>
              </a:lnSpc>
            </a:pPr>
            <a:r>
              <a:rPr lang="en-US" sz="3600" spc="118">
                <a:solidFill>
                  <a:srgbClr val="FFFFFF"/>
                </a:solidFill>
                <a:latin typeface="Inter"/>
              </a:rPr>
              <a:t>Data Analysis</a:t>
            </a:r>
          </a:p>
        </p:txBody>
      </p:sp>
      <p:sp>
        <p:nvSpPr>
          <p:cNvPr name="TextBox 13" id="13"/>
          <p:cNvSpPr txBox="true"/>
          <p:nvPr/>
        </p:nvSpPr>
        <p:spPr>
          <a:xfrm rot="0">
            <a:off x="6589491" y="6396046"/>
            <a:ext cx="775500" cy="880110"/>
          </a:xfrm>
          <a:prstGeom prst="rect">
            <a:avLst/>
          </a:prstGeom>
        </p:spPr>
        <p:txBody>
          <a:bodyPr anchor="t" rtlCol="false" tIns="0" lIns="0" bIns="0" rIns="0">
            <a:spAutoFit/>
          </a:bodyPr>
          <a:lstStyle/>
          <a:p>
            <a:pPr algn="r">
              <a:lnSpc>
                <a:spcPts val="7140"/>
              </a:lnSpc>
            </a:pPr>
            <a:r>
              <a:rPr lang="en-US" sz="5100" spc="632">
                <a:solidFill>
                  <a:srgbClr val="FFFFFF"/>
                </a:solidFill>
                <a:latin typeface="Bebas Neue"/>
              </a:rPr>
              <a:t>02</a:t>
            </a:r>
          </a:p>
        </p:txBody>
      </p:sp>
      <p:sp>
        <p:nvSpPr>
          <p:cNvPr name="TextBox 14" id="14"/>
          <p:cNvSpPr txBox="true"/>
          <p:nvPr/>
        </p:nvSpPr>
        <p:spPr>
          <a:xfrm rot="0">
            <a:off x="12122421" y="6396046"/>
            <a:ext cx="775500" cy="880110"/>
          </a:xfrm>
          <a:prstGeom prst="rect">
            <a:avLst/>
          </a:prstGeom>
        </p:spPr>
        <p:txBody>
          <a:bodyPr anchor="t" rtlCol="false" tIns="0" lIns="0" bIns="0" rIns="0">
            <a:spAutoFit/>
          </a:bodyPr>
          <a:lstStyle/>
          <a:p>
            <a:pPr algn="r">
              <a:lnSpc>
                <a:spcPts val="7140"/>
              </a:lnSpc>
            </a:pPr>
            <a:r>
              <a:rPr lang="en-US" sz="5100" spc="632">
                <a:solidFill>
                  <a:srgbClr val="FFFFFF"/>
                </a:solidFill>
                <a:latin typeface="Bebas Neue"/>
              </a:rPr>
              <a:t>04</a:t>
            </a:r>
          </a:p>
        </p:txBody>
      </p:sp>
      <p:sp>
        <p:nvSpPr>
          <p:cNvPr name="TextBox 15" id="15"/>
          <p:cNvSpPr txBox="true"/>
          <p:nvPr/>
        </p:nvSpPr>
        <p:spPr>
          <a:xfrm rot="0">
            <a:off x="12122421" y="1612225"/>
            <a:ext cx="775500" cy="880110"/>
          </a:xfrm>
          <a:prstGeom prst="rect">
            <a:avLst/>
          </a:prstGeom>
        </p:spPr>
        <p:txBody>
          <a:bodyPr anchor="t" rtlCol="false" tIns="0" lIns="0" bIns="0" rIns="0">
            <a:spAutoFit/>
          </a:bodyPr>
          <a:lstStyle/>
          <a:p>
            <a:pPr algn="r">
              <a:lnSpc>
                <a:spcPts val="7140"/>
              </a:lnSpc>
            </a:pPr>
            <a:r>
              <a:rPr lang="en-US" sz="5100" spc="632">
                <a:solidFill>
                  <a:srgbClr val="FFFFFF"/>
                </a:solidFill>
                <a:latin typeface="Bebas Neue"/>
              </a:rPr>
              <a:t>03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886435" cy="10287000"/>
          </a:xfrm>
          <a:custGeom>
            <a:avLst/>
            <a:gdLst/>
            <a:ahLst/>
            <a:cxnLst/>
            <a:rect r="r" b="b" t="t" l="l"/>
            <a:pathLst>
              <a:path h="10287000" w="12886435">
                <a:moveTo>
                  <a:pt x="0" y="0"/>
                </a:moveTo>
                <a:lnTo>
                  <a:pt x="12886435" y="0"/>
                </a:lnTo>
                <a:lnTo>
                  <a:pt x="12886435" y="10287000"/>
                </a:lnTo>
                <a:lnTo>
                  <a:pt x="0" y="10287000"/>
                </a:lnTo>
                <a:lnTo>
                  <a:pt x="0" y="0"/>
                </a:lnTo>
                <a:close/>
              </a:path>
            </a:pathLst>
          </a:custGeom>
          <a:blipFill>
            <a:blip r:embed="rId2"/>
            <a:stretch>
              <a:fillRect l="0" t="-264" r="0" b="-264"/>
            </a:stretch>
          </a:blipFill>
        </p:spPr>
      </p:sp>
      <p:sp>
        <p:nvSpPr>
          <p:cNvPr name="AutoShape 3" id="3"/>
          <p:cNvSpPr/>
          <p:nvPr/>
        </p:nvSpPr>
        <p:spPr>
          <a:xfrm flipH="true">
            <a:off x="1167433" y="8715021"/>
            <a:ext cx="938074" cy="0"/>
          </a:xfrm>
          <a:prstGeom prst="line">
            <a:avLst/>
          </a:prstGeom>
          <a:ln cap="flat" w="28575">
            <a:solidFill>
              <a:srgbClr val="F27100"/>
            </a:solidFill>
            <a:prstDash val="solid"/>
            <a:headEnd type="none" len="sm" w="sm"/>
            <a:tailEnd type="none" len="sm" w="sm"/>
          </a:ln>
        </p:spPr>
      </p:sp>
      <p:sp>
        <p:nvSpPr>
          <p:cNvPr name="Freeform 4" id="4"/>
          <p:cNvSpPr/>
          <p:nvPr/>
        </p:nvSpPr>
        <p:spPr>
          <a:xfrm flipH="false" flipV="false" rot="0">
            <a:off x="12886435" y="0"/>
            <a:ext cx="5401565" cy="10287000"/>
          </a:xfrm>
          <a:custGeom>
            <a:avLst/>
            <a:gdLst/>
            <a:ahLst/>
            <a:cxnLst/>
            <a:rect r="r" b="b" t="t" l="l"/>
            <a:pathLst>
              <a:path h="10287000" w="5401565">
                <a:moveTo>
                  <a:pt x="0" y="0"/>
                </a:moveTo>
                <a:lnTo>
                  <a:pt x="5401565" y="0"/>
                </a:lnTo>
                <a:lnTo>
                  <a:pt x="5401565" y="10287000"/>
                </a:lnTo>
                <a:lnTo>
                  <a:pt x="0" y="10287000"/>
                </a:lnTo>
                <a:lnTo>
                  <a:pt x="0" y="0"/>
                </a:lnTo>
                <a:close/>
              </a:path>
            </a:pathLst>
          </a:custGeom>
          <a:blipFill>
            <a:blip r:embed="rId3"/>
            <a:stretch>
              <a:fillRect l="0" t="-8" r="0" b="-8"/>
            </a:stretch>
          </a:blipFill>
        </p:spPr>
      </p:sp>
      <p:sp>
        <p:nvSpPr>
          <p:cNvPr name="Freeform 5" id="5"/>
          <p:cNvSpPr/>
          <p:nvPr/>
        </p:nvSpPr>
        <p:spPr>
          <a:xfrm flipH="false" flipV="false" rot="0">
            <a:off x="11557495" y="365437"/>
            <a:ext cx="5948911" cy="9258300"/>
          </a:xfrm>
          <a:custGeom>
            <a:avLst/>
            <a:gdLst/>
            <a:ahLst/>
            <a:cxnLst/>
            <a:rect r="r" b="b" t="t" l="l"/>
            <a:pathLst>
              <a:path h="9258300" w="5948911">
                <a:moveTo>
                  <a:pt x="0" y="0"/>
                </a:moveTo>
                <a:lnTo>
                  <a:pt x="5948911" y="0"/>
                </a:lnTo>
                <a:lnTo>
                  <a:pt x="5948911" y="9258300"/>
                </a:lnTo>
                <a:lnTo>
                  <a:pt x="0" y="9258300"/>
                </a:lnTo>
                <a:lnTo>
                  <a:pt x="0" y="0"/>
                </a:lnTo>
                <a:close/>
              </a:path>
            </a:pathLst>
          </a:custGeom>
          <a:blipFill>
            <a:blip r:embed="rId4"/>
            <a:stretch>
              <a:fillRect l="-1876" t="0" r="-1876" b="0"/>
            </a:stretch>
          </a:blipFill>
        </p:spPr>
      </p:sp>
      <p:sp>
        <p:nvSpPr>
          <p:cNvPr name="TextBox 6" id="6"/>
          <p:cNvSpPr txBox="true"/>
          <p:nvPr/>
        </p:nvSpPr>
        <p:spPr>
          <a:xfrm rot="0">
            <a:off x="1167433" y="990600"/>
            <a:ext cx="8234586" cy="1735836"/>
          </a:xfrm>
          <a:prstGeom prst="rect">
            <a:avLst/>
          </a:prstGeom>
        </p:spPr>
        <p:txBody>
          <a:bodyPr anchor="t" rtlCol="false" tIns="0" lIns="0" bIns="0" rIns="0">
            <a:spAutoFit/>
          </a:bodyPr>
          <a:lstStyle/>
          <a:p>
            <a:pPr>
              <a:lnSpc>
                <a:spcPts val="6912"/>
              </a:lnSpc>
            </a:pPr>
            <a:r>
              <a:rPr lang="en-US" sz="5400" spc="577">
                <a:solidFill>
                  <a:srgbClr val="FFFFFF"/>
                </a:solidFill>
                <a:latin typeface="Muli Heavy"/>
              </a:rPr>
              <a:t>INTRODUCTION</a:t>
            </a:r>
          </a:p>
          <a:p>
            <a:pPr>
              <a:lnSpc>
                <a:spcPts val="6912"/>
              </a:lnSpc>
            </a:pPr>
          </a:p>
        </p:txBody>
      </p:sp>
      <p:sp>
        <p:nvSpPr>
          <p:cNvPr name="TextBox 7" id="7"/>
          <p:cNvSpPr txBox="true"/>
          <p:nvPr/>
        </p:nvSpPr>
        <p:spPr>
          <a:xfrm rot="0">
            <a:off x="1167433" y="2688336"/>
            <a:ext cx="5894307" cy="5483200"/>
          </a:xfrm>
          <a:prstGeom prst="rect">
            <a:avLst/>
          </a:prstGeom>
        </p:spPr>
        <p:txBody>
          <a:bodyPr anchor="t" rtlCol="false" tIns="0" lIns="0" bIns="0" rIns="0">
            <a:spAutoFit/>
          </a:bodyPr>
          <a:lstStyle/>
          <a:p>
            <a:pPr>
              <a:lnSpc>
                <a:spcPts val="2870"/>
              </a:lnSpc>
            </a:pPr>
            <a:r>
              <a:rPr lang="en-US" sz="2496" spc="239">
                <a:solidFill>
                  <a:srgbClr val="FFFFFF"/>
                </a:solidFill>
                <a:latin typeface="Avenir"/>
              </a:rPr>
              <a:t>Customer churn, the rate at which customers discontinue relationships with a company, is pivotal for business sustainability. Key factors driving churn include inadequate customer service, product dissatisfaction, pricing discrepancies, and competitive pressures. Effective churn reduction strategies focus on enhancing customer experiences, providing value-added incentives, and promptly addressing customer concerns.</a:t>
            </a:r>
          </a:p>
          <a:p>
            <a:pPr>
              <a:lnSpc>
                <a:spcPts val="287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840" t="0" r="-9840" b="0"/>
            </a:stretch>
          </a:blipFill>
        </p:spPr>
      </p:sp>
      <p:sp>
        <p:nvSpPr>
          <p:cNvPr name="TextBox 3" id="3"/>
          <p:cNvSpPr txBox="true"/>
          <p:nvPr/>
        </p:nvSpPr>
        <p:spPr>
          <a:xfrm rot="0">
            <a:off x="4416897" y="579882"/>
            <a:ext cx="9114140" cy="859536"/>
          </a:xfrm>
          <a:prstGeom prst="rect">
            <a:avLst/>
          </a:prstGeom>
        </p:spPr>
        <p:txBody>
          <a:bodyPr anchor="t" rtlCol="false" tIns="0" lIns="0" bIns="0" rIns="0">
            <a:spAutoFit/>
          </a:bodyPr>
          <a:lstStyle/>
          <a:p>
            <a:pPr>
              <a:lnSpc>
                <a:spcPts val="6912"/>
              </a:lnSpc>
            </a:pPr>
            <a:r>
              <a:rPr lang="en-US" sz="5400" spc="577">
                <a:solidFill>
                  <a:srgbClr val="FFFFFF"/>
                </a:solidFill>
                <a:latin typeface="Muli Heavy"/>
              </a:rPr>
              <a:t>PROBLEM STATEMENT</a:t>
            </a:r>
          </a:p>
        </p:txBody>
      </p:sp>
      <p:grpSp>
        <p:nvGrpSpPr>
          <p:cNvPr name="Group 4" id="4"/>
          <p:cNvGrpSpPr/>
          <p:nvPr/>
        </p:nvGrpSpPr>
        <p:grpSpPr>
          <a:xfrm rot="0">
            <a:off x="3335653" y="2889168"/>
            <a:ext cx="11276629" cy="4508665"/>
            <a:chOff x="0" y="0"/>
            <a:chExt cx="15035505" cy="6011553"/>
          </a:xfrm>
        </p:grpSpPr>
        <p:sp>
          <p:nvSpPr>
            <p:cNvPr name="AutoShape 5" id="5"/>
            <p:cNvSpPr/>
            <p:nvPr/>
          </p:nvSpPr>
          <p:spPr>
            <a:xfrm>
              <a:off x="529460" y="12700"/>
              <a:ext cx="13901931" cy="0"/>
            </a:xfrm>
            <a:prstGeom prst="line">
              <a:avLst/>
            </a:prstGeom>
            <a:ln cap="flat" w="25400">
              <a:solidFill>
                <a:srgbClr val="F27100"/>
              </a:solidFill>
              <a:prstDash val="solid"/>
              <a:headEnd type="none" len="sm" w="sm"/>
              <a:tailEnd type="none" len="sm" w="sm"/>
            </a:ln>
          </p:spPr>
        </p:sp>
        <p:sp>
          <p:nvSpPr>
            <p:cNvPr name="AutoShape 6" id="6"/>
            <p:cNvSpPr/>
            <p:nvPr/>
          </p:nvSpPr>
          <p:spPr>
            <a:xfrm>
              <a:off x="529460" y="5998853"/>
              <a:ext cx="13939258" cy="0"/>
            </a:xfrm>
            <a:prstGeom prst="line">
              <a:avLst/>
            </a:prstGeom>
            <a:ln cap="flat" w="25400">
              <a:solidFill>
                <a:srgbClr val="F27100"/>
              </a:solidFill>
              <a:prstDash val="solid"/>
              <a:headEnd type="none" len="sm" w="sm"/>
              <a:tailEnd type="none" len="sm" w="sm"/>
            </a:ln>
          </p:spPr>
        </p:sp>
        <p:sp>
          <p:nvSpPr>
            <p:cNvPr name="TextBox 7" id="7"/>
            <p:cNvSpPr txBox="true"/>
            <p:nvPr/>
          </p:nvSpPr>
          <p:spPr>
            <a:xfrm rot="0">
              <a:off x="0" y="1050932"/>
              <a:ext cx="15035505" cy="3528453"/>
            </a:xfrm>
            <a:prstGeom prst="rect">
              <a:avLst/>
            </a:prstGeom>
          </p:spPr>
          <p:txBody>
            <a:bodyPr anchor="t" rtlCol="false" tIns="0" lIns="0" bIns="0" rIns="0">
              <a:spAutoFit/>
            </a:bodyPr>
            <a:lstStyle/>
            <a:p>
              <a:pPr algn="ctr">
                <a:lnSpc>
                  <a:spcPts val="3531"/>
                </a:lnSpc>
              </a:pPr>
              <a:r>
                <a:rPr lang="en-US" sz="2802" spc="313">
                  <a:solidFill>
                    <a:srgbClr val="FFFFFF"/>
                  </a:solidFill>
                  <a:latin typeface="Inter"/>
                </a:rPr>
                <a:t>Customer churn is a crucial concern for businesses across sectors. Understanding customer behaviors,</a:t>
              </a:r>
            </a:p>
            <a:p>
              <a:pPr algn="ctr">
                <a:lnSpc>
                  <a:spcPts val="3531"/>
                </a:lnSpc>
              </a:pPr>
              <a:r>
                <a:rPr lang="en-US" sz="2802" spc="313">
                  <a:solidFill>
                    <a:srgbClr val="FFFFFF"/>
                  </a:solidFill>
                  <a:latin typeface="Inter"/>
                </a:rPr>
                <a:t>identifying key factors contributing to churn, and predicting when customers are likely to churn are vital for reducing revenue loss and enhancing customer retention strategies.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rot="0">
            <a:off x="1267008" y="3361456"/>
            <a:ext cx="1205854" cy="0"/>
          </a:xfrm>
          <a:prstGeom prst="line">
            <a:avLst/>
          </a:prstGeom>
          <a:ln cap="flat" w="19050">
            <a:solidFill>
              <a:srgbClr val="F27100"/>
            </a:solidFill>
            <a:prstDash val="solid"/>
            <a:headEnd type="none" len="sm" w="sm"/>
            <a:tailEnd type="none" len="sm" w="sm"/>
          </a:ln>
        </p:spPr>
      </p:sp>
      <p:sp>
        <p:nvSpPr>
          <p:cNvPr name="Freeform 3" id="3"/>
          <p:cNvSpPr/>
          <p:nvPr/>
        </p:nvSpPr>
        <p:spPr>
          <a:xfrm flipH="false" flipV="false" rot="0">
            <a:off x="8793896" y="848671"/>
            <a:ext cx="3969316" cy="4059503"/>
          </a:xfrm>
          <a:custGeom>
            <a:avLst/>
            <a:gdLst/>
            <a:ahLst/>
            <a:cxnLst/>
            <a:rect r="r" b="b" t="t" l="l"/>
            <a:pathLst>
              <a:path h="4059503" w="3969316">
                <a:moveTo>
                  <a:pt x="0" y="0"/>
                </a:moveTo>
                <a:lnTo>
                  <a:pt x="3969315" y="0"/>
                </a:lnTo>
                <a:lnTo>
                  <a:pt x="3969315" y="4059503"/>
                </a:lnTo>
                <a:lnTo>
                  <a:pt x="0" y="4059503"/>
                </a:lnTo>
                <a:lnTo>
                  <a:pt x="0" y="0"/>
                </a:lnTo>
                <a:close/>
              </a:path>
            </a:pathLst>
          </a:custGeom>
          <a:blipFill>
            <a:blip r:embed="rId2"/>
            <a:stretch>
              <a:fillRect l="0" t="-69" r="0" b="-69"/>
            </a:stretch>
          </a:blipFill>
        </p:spPr>
      </p:sp>
      <p:sp>
        <p:nvSpPr>
          <p:cNvPr name="Freeform 4" id="4"/>
          <p:cNvSpPr/>
          <p:nvPr/>
        </p:nvSpPr>
        <p:spPr>
          <a:xfrm flipH="false" flipV="false" rot="0">
            <a:off x="8793896" y="5374924"/>
            <a:ext cx="3969316" cy="4059503"/>
          </a:xfrm>
          <a:custGeom>
            <a:avLst/>
            <a:gdLst/>
            <a:ahLst/>
            <a:cxnLst/>
            <a:rect r="r" b="b" t="t" l="l"/>
            <a:pathLst>
              <a:path h="4059503" w="3969316">
                <a:moveTo>
                  <a:pt x="0" y="0"/>
                </a:moveTo>
                <a:lnTo>
                  <a:pt x="3969315" y="0"/>
                </a:lnTo>
                <a:lnTo>
                  <a:pt x="3969315" y="4059502"/>
                </a:lnTo>
                <a:lnTo>
                  <a:pt x="0" y="4059502"/>
                </a:lnTo>
                <a:lnTo>
                  <a:pt x="0" y="0"/>
                </a:lnTo>
                <a:close/>
              </a:path>
            </a:pathLst>
          </a:custGeom>
          <a:blipFill>
            <a:blip r:embed="rId2"/>
            <a:stretch>
              <a:fillRect l="0" t="-78" r="0" b="-78"/>
            </a:stretch>
          </a:blipFill>
        </p:spPr>
      </p:sp>
      <p:sp>
        <p:nvSpPr>
          <p:cNvPr name="Freeform 5" id="5"/>
          <p:cNvSpPr/>
          <p:nvPr/>
        </p:nvSpPr>
        <p:spPr>
          <a:xfrm flipH="false" flipV="false" rot="0">
            <a:off x="13253672" y="848671"/>
            <a:ext cx="3969316" cy="4059503"/>
          </a:xfrm>
          <a:custGeom>
            <a:avLst/>
            <a:gdLst/>
            <a:ahLst/>
            <a:cxnLst/>
            <a:rect r="r" b="b" t="t" l="l"/>
            <a:pathLst>
              <a:path h="4059503" w="3969316">
                <a:moveTo>
                  <a:pt x="0" y="0"/>
                </a:moveTo>
                <a:lnTo>
                  <a:pt x="3969316" y="0"/>
                </a:lnTo>
                <a:lnTo>
                  <a:pt x="3969316" y="4059503"/>
                </a:lnTo>
                <a:lnTo>
                  <a:pt x="0" y="4059503"/>
                </a:lnTo>
                <a:lnTo>
                  <a:pt x="0" y="0"/>
                </a:lnTo>
                <a:close/>
              </a:path>
            </a:pathLst>
          </a:custGeom>
          <a:blipFill>
            <a:blip r:embed="rId2"/>
            <a:stretch>
              <a:fillRect l="0" t="-78" r="0" b="-78"/>
            </a:stretch>
          </a:blipFill>
        </p:spPr>
      </p:sp>
      <p:sp>
        <p:nvSpPr>
          <p:cNvPr name="Freeform 6" id="6"/>
          <p:cNvSpPr/>
          <p:nvPr/>
        </p:nvSpPr>
        <p:spPr>
          <a:xfrm flipH="false" flipV="false" rot="0">
            <a:off x="13253672" y="5374924"/>
            <a:ext cx="3969316" cy="4059503"/>
          </a:xfrm>
          <a:custGeom>
            <a:avLst/>
            <a:gdLst/>
            <a:ahLst/>
            <a:cxnLst/>
            <a:rect r="r" b="b" t="t" l="l"/>
            <a:pathLst>
              <a:path h="4059503" w="3969316">
                <a:moveTo>
                  <a:pt x="0" y="0"/>
                </a:moveTo>
                <a:lnTo>
                  <a:pt x="3969316" y="0"/>
                </a:lnTo>
                <a:lnTo>
                  <a:pt x="3969316" y="4059502"/>
                </a:lnTo>
                <a:lnTo>
                  <a:pt x="0" y="4059502"/>
                </a:lnTo>
                <a:lnTo>
                  <a:pt x="0" y="0"/>
                </a:lnTo>
                <a:close/>
              </a:path>
            </a:pathLst>
          </a:custGeom>
          <a:blipFill>
            <a:blip r:embed="rId2"/>
            <a:stretch>
              <a:fillRect l="0" t="-78" r="0" b="-78"/>
            </a:stretch>
          </a:blipFill>
        </p:spPr>
      </p:sp>
      <p:sp>
        <p:nvSpPr>
          <p:cNvPr name="Freeform 7" id="7"/>
          <p:cNvSpPr/>
          <p:nvPr/>
        </p:nvSpPr>
        <p:spPr>
          <a:xfrm flipH="false" flipV="false" rot="0">
            <a:off x="10375695" y="1624245"/>
            <a:ext cx="916509" cy="1140291"/>
          </a:xfrm>
          <a:custGeom>
            <a:avLst/>
            <a:gdLst/>
            <a:ahLst/>
            <a:cxnLst/>
            <a:rect r="r" b="b" t="t" l="l"/>
            <a:pathLst>
              <a:path h="1140291" w="916509">
                <a:moveTo>
                  <a:pt x="0" y="0"/>
                </a:moveTo>
                <a:lnTo>
                  <a:pt x="916509" y="0"/>
                </a:lnTo>
                <a:lnTo>
                  <a:pt x="916509" y="1140291"/>
                </a:lnTo>
                <a:lnTo>
                  <a:pt x="0" y="11402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762896" y="1645448"/>
            <a:ext cx="976752" cy="976752"/>
          </a:xfrm>
          <a:custGeom>
            <a:avLst/>
            <a:gdLst/>
            <a:ahLst/>
            <a:cxnLst/>
            <a:rect r="r" b="b" t="t" l="l"/>
            <a:pathLst>
              <a:path h="976752" w="976752">
                <a:moveTo>
                  <a:pt x="0" y="0"/>
                </a:moveTo>
                <a:lnTo>
                  <a:pt x="976751" y="0"/>
                </a:lnTo>
                <a:lnTo>
                  <a:pt x="976751" y="976752"/>
                </a:lnTo>
                <a:lnTo>
                  <a:pt x="0" y="976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4799631" y="6140617"/>
            <a:ext cx="903280" cy="873924"/>
          </a:xfrm>
          <a:custGeom>
            <a:avLst/>
            <a:gdLst/>
            <a:ahLst/>
            <a:cxnLst/>
            <a:rect r="r" b="b" t="t" l="l"/>
            <a:pathLst>
              <a:path h="873924" w="903280">
                <a:moveTo>
                  <a:pt x="0" y="0"/>
                </a:moveTo>
                <a:lnTo>
                  <a:pt x="903281" y="0"/>
                </a:lnTo>
                <a:lnTo>
                  <a:pt x="903281" y="873923"/>
                </a:lnTo>
                <a:lnTo>
                  <a:pt x="0" y="873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448302" y="6011314"/>
            <a:ext cx="668192" cy="1132529"/>
          </a:xfrm>
          <a:custGeom>
            <a:avLst/>
            <a:gdLst/>
            <a:ahLst/>
            <a:cxnLst/>
            <a:rect r="r" b="b" t="t" l="l"/>
            <a:pathLst>
              <a:path h="1132529" w="668192">
                <a:moveTo>
                  <a:pt x="0" y="0"/>
                </a:moveTo>
                <a:lnTo>
                  <a:pt x="668192" y="0"/>
                </a:lnTo>
                <a:lnTo>
                  <a:pt x="668192" y="1132529"/>
                </a:lnTo>
                <a:lnTo>
                  <a:pt x="0" y="11325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267008" y="1028700"/>
            <a:ext cx="5826834" cy="1735836"/>
          </a:xfrm>
          <a:prstGeom prst="rect">
            <a:avLst/>
          </a:prstGeom>
        </p:spPr>
        <p:txBody>
          <a:bodyPr anchor="t" rtlCol="false" tIns="0" lIns="0" bIns="0" rIns="0">
            <a:spAutoFit/>
          </a:bodyPr>
          <a:lstStyle/>
          <a:p>
            <a:pPr>
              <a:lnSpc>
                <a:spcPts val="6912"/>
              </a:lnSpc>
            </a:pPr>
            <a:r>
              <a:rPr lang="en-US" sz="5400" spc="577">
                <a:solidFill>
                  <a:srgbClr val="FFFFFF"/>
                </a:solidFill>
                <a:latin typeface="Muli Heavy"/>
              </a:rPr>
              <a:t>DATA ANALYSIS</a:t>
            </a:r>
          </a:p>
        </p:txBody>
      </p:sp>
      <p:sp>
        <p:nvSpPr>
          <p:cNvPr name="TextBox 12" id="12"/>
          <p:cNvSpPr txBox="true"/>
          <p:nvPr/>
        </p:nvSpPr>
        <p:spPr>
          <a:xfrm rot="0">
            <a:off x="1267008" y="3878984"/>
            <a:ext cx="5355188" cy="5108901"/>
          </a:xfrm>
          <a:prstGeom prst="rect">
            <a:avLst/>
          </a:prstGeom>
        </p:spPr>
        <p:txBody>
          <a:bodyPr anchor="t" rtlCol="false" tIns="0" lIns="0" bIns="0" rIns="0">
            <a:spAutoFit/>
          </a:bodyPr>
          <a:lstStyle/>
          <a:p>
            <a:pPr>
              <a:lnSpc>
                <a:spcPts val="3152"/>
              </a:lnSpc>
            </a:pPr>
            <a:r>
              <a:rPr lang="en-US" sz="2542" spc="277">
                <a:solidFill>
                  <a:srgbClr val="FFFFFF"/>
                </a:solidFill>
                <a:latin typeface="Inter"/>
              </a:rPr>
              <a:t>Data analysis involves examining, interpreting, and deriving meaningful insights from datasets to inform decision-making and solve problems effectively. It encompasses various techniques such as statistical analysis, visualization, and pattern recognition to extract valuable information from raw data.</a:t>
            </a:r>
          </a:p>
        </p:txBody>
      </p:sp>
      <p:sp>
        <p:nvSpPr>
          <p:cNvPr name="TextBox 13" id="13"/>
          <p:cNvSpPr txBox="true"/>
          <p:nvPr/>
        </p:nvSpPr>
        <p:spPr>
          <a:xfrm rot="0">
            <a:off x="8824376" y="3821834"/>
            <a:ext cx="3896994" cy="603758"/>
          </a:xfrm>
          <a:prstGeom prst="rect">
            <a:avLst/>
          </a:prstGeom>
        </p:spPr>
        <p:txBody>
          <a:bodyPr anchor="t" rtlCol="false" tIns="0" lIns="0" bIns="0" rIns="0">
            <a:spAutoFit/>
          </a:bodyPr>
          <a:lstStyle/>
          <a:p>
            <a:pPr algn="ctr">
              <a:lnSpc>
                <a:spcPts val="2415"/>
              </a:lnSpc>
            </a:pPr>
            <a:r>
              <a:rPr lang="en-US" sz="1599" spc="102">
                <a:solidFill>
                  <a:srgbClr val="929292"/>
                </a:solidFill>
                <a:latin typeface="Inter"/>
              </a:rPr>
              <a:t>sklearn, Matplotlib, pandas, seaborn, and NumPy</a:t>
            </a:r>
          </a:p>
        </p:txBody>
      </p:sp>
      <p:sp>
        <p:nvSpPr>
          <p:cNvPr name="TextBox 14" id="14"/>
          <p:cNvSpPr txBox="true"/>
          <p:nvPr/>
        </p:nvSpPr>
        <p:spPr>
          <a:xfrm rot="0">
            <a:off x="8824376" y="8213163"/>
            <a:ext cx="3896994" cy="603758"/>
          </a:xfrm>
          <a:prstGeom prst="rect">
            <a:avLst/>
          </a:prstGeom>
        </p:spPr>
        <p:txBody>
          <a:bodyPr anchor="t" rtlCol="false" tIns="0" lIns="0" bIns="0" rIns="0">
            <a:spAutoFit/>
          </a:bodyPr>
          <a:lstStyle/>
          <a:p>
            <a:pPr algn="ctr">
              <a:lnSpc>
                <a:spcPts val="2415"/>
              </a:lnSpc>
            </a:pPr>
            <a:r>
              <a:rPr lang="en-US" sz="1599" spc="102">
                <a:solidFill>
                  <a:srgbClr val="929292"/>
                </a:solidFill>
                <a:latin typeface="Inter"/>
              </a:rPr>
              <a:t>Predictyions based on the extracted key insights</a:t>
            </a:r>
          </a:p>
        </p:txBody>
      </p:sp>
      <p:sp>
        <p:nvSpPr>
          <p:cNvPr name="TextBox 15" id="15"/>
          <p:cNvSpPr txBox="true"/>
          <p:nvPr/>
        </p:nvSpPr>
        <p:spPr>
          <a:xfrm rot="0">
            <a:off x="13289833" y="8213163"/>
            <a:ext cx="3896994" cy="603758"/>
          </a:xfrm>
          <a:prstGeom prst="rect">
            <a:avLst/>
          </a:prstGeom>
        </p:spPr>
        <p:txBody>
          <a:bodyPr anchor="t" rtlCol="false" tIns="0" lIns="0" bIns="0" rIns="0">
            <a:spAutoFit/>
          </a:bodyPr>
          <a:lstStyle/>
          <a:p>
            <a:pPr algn="ctr">
              <a:lnSpc>
                <a:spcPts val="2415"/>
              </a:lnSpc>
            </a:pPr>
            <a:r>
              <a:rPr lang="en-US" sz="1599" spc="102">
                <a:solidFill>
                  <a:srgbClr val="929292"/>
                </a:solidFill>
                <a:latin typeface="Inter"/>
              </a:rPr>
              <a:t>Future scope of improvement for the model</a:t>
            </a:r>
          </a:p>
        </p:txBody>
      </p:sp>
      <p:sp>
        <p:nvSpPr>
          <p:cNvPr name="TextBox 16" id="16"/>
          <p:cNvSpPr txBox="true"/>
          <p:nvPr/>
        </p:nvSpPr>
        <p:spPr>
          <a:xfrm rot="0">
            <a:off x="13289833" y="3821834"/>
            <a:ext cx="3896994" cy="603758"/>
          </a:xfrm>
          <a:prstGeom prst="rect">
            <a:avLst/>
          </a:prstGeom>
        </p:spPr>
        <p:txBody>
          <a:bodyPr anchor="t" rtlCol="false" tIns="0" lIns="0" bIns="0" rIns="0">
            <a:spAutoFit/>
          </a:bodyPr>
          <a:lstStyle/>
          <a:p>
            <a:pPr algn="ctr">
              <a:lnSpc>
                <a:spcPts val="2415"/>
              </a:lnSpc>
            </a:pPr>
            <a:r>
              <a:rPr lang="en-US" sz="1599" spc="102">
                <a:solidFill>
                  <a:srgbClr val="929292"/>
                </a:solidFill>
                <a:latin typeface="Inter"/>
              </a:rPr>
              <a:t>Genearting ML models for extracting key insights</a:t>
            </a:r>
          </a:p>
        </p:txBody>
      </p:sp>
      <p:sp>
        <p:nvSpPr>
          <p:cNvPr name="TextBox 17" id="17"/>
          <p:cNvSpPr txBox="true"/>
          <p:nvPr/>
        </p:nvSpPr>
        <p:spPr>
          <a:xfrm rot="0">
            <a:off x="9336049" y="3148155"/>
            <a:ext cx="2873647" cy="464702"/>
          </a:xfrm>
          <a:prstGeom prst="rect">
            <a:avLst/>
          </a:prstGeom>
        </p:spPr>
        <p:txBody>
          <a:bodyPr anchor="t" rtlCol="false" tIns="0" lIns="0" bIns="0" rIns="0">
            <a:spAutoFit/>
          </a:bodyPr>
          <a:lstStyle/>
          <a:p>
            <a:pPr algn="ctr">
              <a:lnSpc>
                <a:spcPts val="3786"/>
              </a:lnSpc>
            </a:pPr>
            <a:r>
              <a:rPr lang="en-US" sz="2704" spc="-18">
                <a:solidFill>
                  <a:srgbClr val="FFFFFF"/>
                </a:solidFill>
                <a:latin typeface="Inter"/>
              </a:rPr>
              <a:t>Libraries</a:t>
            </a:r>
          </a:p>
        </p:txBody>
      </p:sp>
      <p:sp>
        <p:nvSpPr>
          <p:cNvPr name="TextBox 18" id="18"/>
          <p:cNvSpPr txBox="true"/>
          <p:nvPr/>
        </p:nvSpPr>
        <p:spPr>
          <a:xfrm rot="0">
            <a:off x="9336049" y="7539485"/>
            <a:ext cx="2873647" cy="464702"/>
          </a:xfrm>
          <a:prstGeom prst="rect">
            <a:avLst/>
          </a:prstGeom>
        </p:spPr>
        <p:txBody>
          <a:bodyPr anchor="t" rtlCol="false" tIns="0" lIns="0" bIns="0" rIns="0">
            <a:spAutoFit/>
          </a:bodyPr>
          <a:lstStyle/>
          <a:p>
            <a:pPr algn="ctr">
              <a:lnSpc>
                <a:spcPts val="3786"/>
              </a:lnSpc>
            </a:pPr>
            <a:r>
              <a:rPr lang="en-US" sz="2704" spc="-18">
                <a:solidFill>
                  <a:srgbClr val="FFFFFF"/>
                </a:solidFill>
                <a:latin typeface="Inter"/>
              </a:rPr>
              <a:t>Predictions</a:t>
            </a:r>
          </a:p>
        </p:txBody>
      </p:sp>
      <p:sp>
        <p:nvSpPr>
          <p:cNvPr name="TextBox 19" id="19"/>
          <p:cNvSpPr txBox="true"/>
          <p:nvPr/>
        </p:nvSpPr>
        <p:spPr>
          <a:xfrm rot="0">
            <a:off x="13633098" y="7539485"/>
            <a:ext cx="3138143" cy="464702"/>
          </a:xfrm>
          <a:prstGeom prst="rect">
            <a:avLst/>
          </a:prstGeom>
        </p:spPr>
        <p:txBody>
          <a:bodyPr anchor="t" rtlCol="false" tIns="0" lIns="0" bIns="0" rIns="0">
            <a:spAutoFit/>
          </a:bodyPr>
          <a:lstStyle/>
          <a:p>
            <a:pPr algn="ctr">
              <a:lnSpc>
                <a:spcPts val="3786"/>
              </a:lnSpc>
            </a:pPr>
            <a:r>
              <a:rPr lang="en-US" sz="2704" spc="-18">
                <a:solidFill>
                  <a:srgbClr val="FFFFFF"/>
                </a:solidFill>
                <a:latin typeface="Inter"/>
              </a:rPr>
              <a:t>Recommendations</a:t>
            </a:r>
          </a:p>
        </p:txBody>
      </p:sp>
      <p:sp>
        <p:nvSpPr>
          <p:cNvPr name="TextBox 20" id="20"/>
          <p:cNvSpPr txBox="true"/>
          <p:nvPr/>
        </p:nvSpPr>
        <p:spPr>
          <a:xfrm rot="0">
            <a:off x="13253672" y="3148155"/>
            <a:ext cx="3896994" cy="464702"/>
          </a:xfrm>
          <a:prstGeom prst="rect">
            <a:avLst/>
          </a:prstGeom>
        </p:spPr>
        <p:txBody>
          <a:bodyPr anchor="t" rtlCol="false" tIns="0" lIns="0" bIns="0" rIns="0">
            <a:spAutoFit/>
          </a:bodyPr>
          <a:lstStyle/>
          <a:p>
            <a:pPr algn="ctr">
              <a:lnSpc>
                <a:spcPts val="3786"/>
              </a:lnSpc>
            </a:pPr>
            <a:r>
              <a:rPr lang="en-US" sz="2704" spc="-18">
                <a:solidFill>
                  <a:srgbClr val="FFFFFF"/>
                </a:solidFill>
                <a:latin typeface="Inter"/>
              </a:rPr>
              <a:t>Developing ML Models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48" t="0" r="-448" b="0"/>
            </a:stretch>
          </a:blipFill>
        </p:spPr>
      </p:sp>
      <p:sp>
        <p:nvSpPr>
          <p:cNvPr name="TextBox 3" id="3"/>
          <p:cNvSpPr txBox="true"/>
          <p:nvPr/>
        </p:nvSpPr>
        <p:spPr>
          <a:xfrm rot="0">
            <a:off x="6474799" y="618045"/>
            <a:ext cx="5049440" cy="764159"/>
          </a:xfrm>
          <a:prstGeom prst="rect">
            <a:avLst/>
          </a:prstGeom>
        </p:spPr>
        <p:txBody>
          <a:bodyPr anchor="t" rtlCol="false" tIns="0" lIns="0" bIns="0" rIns="0">
            <a:spAutoFit/>
          </a:bodyPr>
          <a:lstStyle/>
          <a:p>
            <a:pPr algn="ctr">
              <a:lnSpc>
                <a:spcPts val="6298"/>
              </a:lnSpc>
            </a:pPr>
            <a:r>
              <a:rPr lang="en-US" sz="4700" spc="526">
                <a:solidFill>
                  <a:srgbClr val="FFFFFF"/>
                </a:solidFill>
                <a:latin typeface="Muli Bold"/>
              </a:rPr>
              <a:t>CONCLUSION</a:t>
            </a:r>
          </a:p>
        </p:txBody>
      </p:sp>
      <p:sp>
        <p:nvSpPr>
          <p:cNvPr name="TextBox 4" id="4"/>
          <p:cNvSpPr txBox="true"/>
          <p:nvPr/>
        </p:nvSpPr>
        <p:spPr>
          <a:xfrm rot="0">
            <a:off x="3505686" y="2663390"/>
            <a:ext cx="11276629" cy="4931644"/>
          </a:xfrm>
          <a:prstGeom prst="rect">
            <a:avLst/>
          </a:prstGeom>
        </p:spPr>
        <p:txBody>
          <a:bodyPr anchor="t" rtlCol="false" tIns="0" lIns="0" bIns="0" rIns="0">
            <a:spAutoFit/>
          </a:bodyPr>
          <a:lstStyle/>
          <a:p>
            <a:pPr algn="just">
              <a:lnSpc>
                <a:spcPts val="3531"/>
              </a:lnSpc>
            </a:pPr>
            <a:r>
              <a:rPr lang="en-US" sz="2802" spc="313">
                <a:solidFill>
                  <a:srgbClr val="FFFFFF"/>
                </a:solidFill>
                <a:latin typeface="Inter"/>
              </a:rPr>
              <a:t>In conclusion, through a rigorous process encompassing Exploratory Data Analysis, Feature Engineering, and Data Preprocessing, followed by Machine Learning Model Development and Evaluation, we have successfully built and validated a predictive model for customer churn. Leveraging insights gained from this process, actionable recommendations have been formulated to assist businesses in implementing effective strategies aimed at reducing churn and enhancing customer retention efforts, ultimately fostering sustainable growth and profitability.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230868" cy="10287000"/>
          </a:xfrm>
          <a:custGeom>
            <a:avLst/>
            <a:gdLst/>
            <a:ahLst/>
            <a:cxnLst/>
            <a:rect r="r" b="b" t="t" l="l"/>
            <a:pathLst>
              <a:path h="10287000" w="13230868">
                <a:moveTo>
                  <a:pt x="0" y="0"/>
                </a:moveTo>
                <a:lnTo>
                  <a:pt x="13230868" y="0"/>
                </a:lnTo>
                <a:lnTo>
                  <a:pt x="13230868" y="10287000"/>
                </a:lnTo>
                <a:lnTo>
                  <a:pt x="0" y="10287000"/>
                </a:lnTo>
                <a:lnTo>
                  <a:pt x="0" y="0"/>
                </a:lnTo>
                <a:close/>
              </a:path>
            </a:pathLst>
          </a:custGeom>
          <a:blipFill>
            <a:blip r:embed="rId2"/>
            <a:stretch>
              <a:fillRect l="0" t="0" r="0" b="0"/>
            </a:stretch>
          </a:blipFill>
        </p:spPr>
      </p:sp>
      <p:sp>
        <p:nvSpPr>
          <p:cNvPr name="AutoShape 3" id="3"/>
          <p:cNvSpPr/>
          <p:nvPr/>
        </p:nvSpPr>
        <p:spPr>
          <a:xfrm rot="0">
            <a:off x="4515505" y="3682862"/>
            <a:ext cx="9256990" cy="0"/>
          </a:xfrm>
          <a:prstGeom prst="line">
            <a:avLst/>
          </a:prstGeom>
          <a:ln cap="flat" w="28575">
            <a:solidFill>
              <a:srgbClr val="F27100"/>
            </a:solidFill>
            <a:prstDash val="solid"/>
            <a:headEnd type="none" len="sm" w="sm"/>
            <a:tailEnd type="none" len="sm" w="sm"/>
          </a:ln>
        </p:spPr>
      </p:sp>
      <p:sp>
        <p:nvSpPr>
          <p:cNvPr name="AutoShape 4" id="4"/>
          <p:cNvSpPr/>
          <p:nvPr/>
        </p:nvSpPr>
        <p:spPr>
          <a:xfrm rot="0">
            <a:off x="4515505" y="5871653"/>
            <a:ext cx="9256990" cy="0"/>
          </a:xfrm>
          <a:prstGeom prst="line">
            <a:avLst/>
          </a:prstGeom>
          <a:ln cap="flat" w="28575">
            <a:solidFill>
              <a:srgbClr val="F27100"/>
            </a:solidFill>
            <a:prstDash val="solid"/>
            <a:headEnd type="none" len="sm" w="sm"/>
            <a:tailEnd type="none" len="sm" w="sm"/>
          </a:ln>
        </p:spPr>
      </p:sp>
      <p:sp>
        <p:nvSpPr>
          <p:cNvPr name="TextBox 5" id="5"/>
          <p:cNvSpPr txBox="true"/>
          <p:nvPr/>
        </p:nvSpPr>
        <p:spPr>
          <a:xfrm rot="0">
            <a:off x="2695943" y="3692387"/>
            <a:ext cx="12896114" cy="1932305"/>
          </a:xfrm>
          <a:prstGeom prst="rect">
            <a:avLst/>
          </a:prstGeom>
        </p:spPr>
        <p:txBody>
          <a:bodyPr anchor="t" rtlCol="false" tIns="0" lIns="0" bIns="0" rIns="0">
            <a:spAutoFit/>
          </a:bodyPr>
          <a:lstStyle/>
          <a:p>
            <a:pPr algn="ctr">
              <a:lnSpc>
                <a:spcPts val="15820"/>
              </a:lnSpc>
            </a:pPr>
            <a:r>
              <a:rPr lang="en-US" sz="11300" spc="406">
                <a:solidFill>
                  <a:srgbClr val="FFFFFF"/>
                </a:solidFill>
                <a:latin typeface="Muli Heavy"/>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DAGA2zRXf20</dc:identifier>
  <dcterms:modified xsi:type="dcterms:W3CDTF">2011-08-01T06:04:30Z</dcterms:modified>
  <cp:revision>1</cp:revision>
  <dc:title>Black and Gray Gradient Professional Presentation</dc:title>
</cp:coreProperties>
</file>